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2"/>
  </p:notesMasterIdLst>
  <p:sldIdLst>
    <p:sldId id="256" r:id="rId2"/>
    <p:sldId id="257" r:id="rId3"/>
    <p:sldId id="258" r:id="rId4"/>
    <p:sldId id="260" r:id="rId5"/>
    <p:sldId id="264" r:id="rId6"/>
    <p:sldId id="261" r:id="rId7"/>
    <p:sldId id="265" r:id="rId8"/>
    <p:sldId id="263" r:id="rId9"/>
    <p:sldId id="266" r:id="rId10"/>
    <p:sldId id="25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495" autoAdjust="0"/>
  </p:normalViewPr>
  <p:slideViewPr>
    <p:cSldViewPr snapToGrid="0">
      <p:cViewPr varScale="1">
        <p:scale>
          <a:sx n="60" d="100"/>
          <a:sy n="60" d="100"/>
        </p:scale>
        <p:origin x="872" y="56"/>
      </p:cViewPr>
      <p:guideLst/>
    </p:cSldViewPr>
  </p:slideViewPr>
  <p:notesTextViewPr>
    <p:cViewPr>
      <p:scale>
        <a:sx n="1" d="1"/>
        <a:sy n="1" d="1"/>
      </p:scale>
      <p:origin x="0" y="-24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B84F17-25B5-4B01-9C63-2B7743EB1558}" type="datetimeFigureOut">
              <a:rPr lang="de-DE" smtClean="0"/>
              <a:t>05.12.2022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5911D2-4195-4E3A-BAFF-176F7B1DD8DB}" type="slidenum">
              <a:rPr lang="de-DE" smtClean="0"/>
              <a:t>‹Nr.›</a:t>
            </a:fld>
            <a:endParaRPr lang="de-DE"/>
          </a:p>
        </p:txBody>
      </p:sp>
    </p:spTree>
    <p:extLst>
      <p:ext uri="{BB962C8B-B14F-4D97-AF65-F5344CB8AC3E}">
        <p14:creationId xmlns:p14="http://schemas.microsoft.com/office/powerpoint/2010/main" val="2367783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entimeter.com/processor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endParaRPr lang="de-DE" dirty="0">
              <a:solidFill>
                <a:srgbClr val="FF0000"/>
              </a:solidFill>
            </a:endParaRPr>
          </a:p>
        </p:txBody>
      </p:sp>
      <p:sp>
        <p:nvSpPr>
          <p:cNvPr id="4" name="Foliennummernplatzhalter 3"/>
          <p:cNvSpPr>
            <a:spLocks noGrp="1"/>
          </p:cNvSpPr>
          <p:nvPr>
            <p:ph type="sldNum" sz="quarter" idx="5"/>
          </p:nvPr>
        </p:nvSpPr>
        <p:spPr/>
        <p:txBody>
          <a:bodyPr/>
          <a:lstStyle/>
          <a:p>
            <a:fld id="{275911D2-4195-4E3A-BAFF-176F7B1DD8DB}" type="slidenum">
              <a:rPr lang="de-DE" smtClean="0"/>
              <a:t>1</a:t>
            </a:fld>
            <a:endParaRPr lang="de-DE"/>
          </a:p>
        </p:txBody>
      </p:sp>
    </p:spTree>
    <p:extLst>
      <p:ext uri="{BB962C8B-B14F-4D97-AF65-F5344CB8AC3E}">
        <p14:creationId xmlns:p14="http://schemas.microsoft.com/office/powerpoint/2010/main" val="1519918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75911D2-4195-4E3A-BAFF-176F7B1DD8DB}" type="slidenum">
              <a:rPr lang="de-DE" smtClean="0"/>
              <a:t>10</a:t>
            </a:fld>
            <a:endParaRPr lang="de-DE"/>
          </a:p>
        </p:txBody>
      </p:sp>
    </p:spTree>
    <p:extLst>
      <p:ext uri="{BB962C8B-B14F-4D97-AF65-F5344CB8AC3E}">
        <p14:creationId xmlns:p14="http://schemas.microsoft.com/office/powerpoint/2010/main" val="3557697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5"/>
          </p:nvPr>
        </p:nvSpPr>
        <p:spPr/>
        <p:txBody>
          <a:bodyPr/>
          <a:lstStyle/>
          <a:p>
            <a:fld id="{275911D2-4195-4E3A-BAFF-176F7B1DD8DB}" type="slidenum">
              <a:rPr lang="de-DE" smtClean="0"/>
              <a:t>2</a:t>
            </a:fld>
            <a:endParaRPr lang="de-DE"/>
          </a:p>
        </p:txBody>
      </p:sp>
    </p:spTree>
    <p:extLst>
      <p:ext uri="{BB962C8B-B14F-4D97-AF65-F5344CB8AC3E}">
        <p14:creationId xmlns:p14="http://schemas.microsoft.com/office/powerpoint/2010/main" val="1843900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75911D2-4195-4E3A-BAFF-176F7B1DD8DB}" type="slidenum">
              <a:rPr lang="de-DE" smtClean="0"/>
              <a:t>3</a:t>
            </a:fld>
            <a:endParaRPr lang="de-DE"/>
          </a:p>
        </p:txBody>
      </p:sp>
    </p:spTree>
    <p:extLst>
      <p:ext uri="{BB962C8B-B14F-4D97-AF65-F5344CB8AC3E}">
        <p14:creationId xmlns:p14="http://schemas.microsoft.com/office/powerpoint/2010/main" val="2799599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275911D2-4195-4E3A-BAFF-176F7B1DD8DB}" type="slidenum">
              <a:rPr lang="de-DE" smtClean="0"/>
              <a:t>4</a:t>
            </a:fld>
            <a:endParaRPr lang="de-DE"/>
          </a:p>
        </p:txBody>
      </p:sp>
    </p:spTree>
    <p:extLst>
      <p:ext uri="{BB962C8B-B14F-4D97-AF65-F5344CB8AC3E}">
        <p14:creationId xmlns:p14="http://schemas.microsoft.com/office/powerpoint/2010/main" val="3299746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5"/>
          </p:nvPr>
        </p:nvSpPr>
        <p:spPr/>
        <p:txBody>
          <a:bodyPr/>
          <a:lstStyle/>
          <a:p>
            <a:fld id="{275911D2-4195-4E3A-BAFF-176F7B1DD8DB}" type="slidenum">
              <a:rPr lang="de-DE" smtClean="0"/>
              <a:t>5</a:t>
            </a:fld>
            <a:endParaRPr lang="de-DE"/>
          </a:p>
        </p:txBody>
      </p:sp>
    </p:spTree>
    <p:extLst>
      <p:ext uri="{BB962C8B-B14F-4D97-AF65-F5344CB8AC3E}">
        <p14:creationId xmlns:p14="http://schemas.microsoft.com/office/powerpoint/2010/main" val="694667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kern="1200" dirty="0">
                <a:solidFill>
                  <a:schemeClr val="tx1"/>
                </a:solidFill>
                <a:effectLst/>
                <a:latin typeface="+mn-lt"/>
                <a:ea typeface="+mn-ea"/>
                <a:cs typeface="+mn-cs"/>
              </a:rPr>
              <a:t>DSGVO</a:t>
            </a:r>
            <a:r>
              <a:rPr lang="de-DE" sz="1200" b="0" i="0" kern="1200" dirty="0">
                <a:solidFill>
                  <a:schemeClr val="tx1"/>
                </a:solidFill>
                <a:effectLst/>
                <a:latin typeface="+mn-lt"/>
                <a:ea typeface="+mn-ea"/>
                <a:cs typeface="+mn-cs"/>
              </a:rPr>
              <a:t>: </a:t>
            </a:r>
            <a:r>
              <a:rPr lang="de-DE" sz="1200" b="0" i="0" kern="1200" dirty="0" err="1">
                <a:solidFill>
                  <a:schemeClr val="tx1"/>
                </a:solidFill>
                <a:effectLst/>
                <a:latin typeface="+mn-lt"/>
                <a:ea typeface="+mn-ea"/>
                <a:cs typeface="+mn-cs"/>
              </a:rPr>
              <a:t>Mentimeter</a:t>
            </a:r>
            <a:r>
              <a:rPr lang="de-DE" sz="1200" b="0" i="0" kern="1200" dirty="0">
                <a:solidFill>
                  <a:schemeClr val="tx1"/>
                </a:solidFill>
                <a:effectLst/>
                <a:latin typeface="+mn-lt"/>
                <a:ea typeface="+mn-ea"/>
                <a:cs typeface="+mn-cs"/>
              </a:rPr>
              <a:t> ist zwar ein europäisches Unternehmen, jedoch betreibt es die technische Infrastruktur fast ausschließlich in der USA. Facebook, Google und Amazon werden unter vielen anderen amerikanischen Unternehmen in der </a:t>
            </a:r>
            <a:r>
              <a:rPr lang="de-DE" sz="1200" b="0" i="0" u="sng" kern="1200" dirty="0">
                <a:solidFill>
                  <a:schemeClr val="tx1"/>
                </a:solidFill>
                <a:effectLst/>
                <a:latin typeface="+mn-lt"/>
                <a:ea typeface="+mn-ea"/>
                <a:cs typeface="+mn-cs"/>
                <a:hlinkClick r:id="rId3"/>
              </a:rPr>
              <a:t>Datenverarbeitungserklärung als </a:t>
            </a:r>
            <a:r>
              <a:rPr lang="de-DE" sz="1200" b="0" i="0" u="sng" kern="1200" dirty="0" err="1">
                <a:solidFill>
                  <a:schemeClr val="tx1"/>
                </a:solidFill>
                <a:effectLst/>
                <a:latin typeface="+mn-lt"/>
                <a:ea typeface="+mn-ea"/>
                <a:cs typeface="+mn-cs"/>
                <a:hlinkClick r:id="rId3"/>
              </a:rPr>
              <a:t>Datenverarbeiter</a:t>
            </a:r>
            <a:r>
              <a:rPr lang="de-DE" sz="1200" b="0" i="0" kern="1200" dirty="0">
                <a:solidFill>
                  <a:schemeClr val="tx1"/>
                </a:solidFill>
                <a:effectLst/>
                <a:latin typeface="+mn-lt"/>
                <a:ea typeface="+mn-ea"/>
                <a:cs typeface="+mn-cs"/>
              </a:rPr>
              <a:t> genannt. Personenbezogene Daten der Präsentationsteilnehmer können also durchaus die EU verlassen und somit Herausforderungen bezüglich Datenschutzes mit sich bringen. </a:t>
            </a:r>
            <a:endParaRPr lang="de-DE" dirty="0"/>
          </a:p>
        </p:txBody>
      </p:sp>
      <p:sp>
        <p:nvSpPr>
          <p:cNvPr id="4" name="Foliennummernplatzhalter 3"/>
          <p:cNvSpPr>
            <a:spLocks noGrp="1"/>
          </p:cNvSpPr>
          <p:nvPr>
            <p:ph type="sldNum" sz="quarter" idx="5"/>
          </p:nvPr>
        </p:nvSpPr>
        <p:spPr/>
        <p:txBody>
          <a:bodyPr/>
          <a:lstStyle/>
          <a:p>
            <a:fld id="{275911D2-4195-4E3A-BAFF-176F7B1DD8DB}" type="slidenum">
              <a:rPr lang="de-DE" smtClean="0"/>
              <a:t>6</a:t>
            </a:fld>
            <a:endParaRPr lang="de-DE"/>
          </a:p>
        </p:txBody>
      </p:sp>
    </p:spTree>
    <p:extLst>
      <p:ext uri="{BB962C8B-B14F-4D97-AF65-F5344CB8AC3E}">
        <p14:creationId xmlns:p14="http://schemas.microsoft.com/office/powerpoint/2010/main" val="956115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75911D2-4195-4E3A-BAFF-176F7B1DD8DB}" type="slidenum">
              <a:rPr lang="de-DE" smtClean="0"/>
              <a:t>7</a:t>
            </a:fld>
            <a:endParaRPr lang="de-DE"/>
          </a:p>
        </p:txBody>
      </p:sp>
    </p:spTree>
    <p:extLst>
      <p:ext uri="{BB962C8B-B14F-4D97-AF65-F5344CB8AC3E}">
        <p14:creationId xmlns:p14="http://schemas.microsoft.com/office/powerpoint/2010/main" val="3050807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75911D2-4195-4E3A-BAFF-176F7B1DD8DB}" type="slidenum">
              <a:rPr lang="de-DE" smtClean="0"/>
              <a:t>8</a:t>
            </a:fld>
            <a:endParaRPr lang="de-DE"/>
          </a:p>
        </p:txBody>
      </p:sp>
    </p:spTree>
    <p:extLst>
      <p:ext uri="{BB962C8B-B14F-4D97-AF65-F5344CB8AC3E}">
        <p14:creationId xmlns:p14="http://schemas.microsoft.com/office/powerpoint/2010/main" val="314712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https://digitale-lehre.virtuos.uni-osnabrueck.de/eintrag/cliqr/</a:t>
            </a:r>
          </a:p>
          <a:p>
            <a:endParaRPr lang="de-DE" dirty="0"/>
          </a:p>
          <a:p>
            <a:r>
              <a:rPr lang="de-DE" dirty="0"/>
              <a:t>https://www.elan-ev.de/produkte_mobile_cliqr.php</a:t>
            </a:r>
          </a:p>
          <a:p>
            <a:endParaRPr lang="de-DE" dirty="0"/>
          </a:p>
          <a:p>
            <a:r>
              <a:rPr lang="de-DE"/>
              <a:t>https://www.uni-bremen.de/fileadmin/user_upload/sites/zmml/Werkzeuge/Steckbriefe/DigitaleWerkzeuge_Cliqr.pdf</a:t>
            </a:r>
          </a:p>
        </p:txBody>
      </p:sp>
      <p:sp>
        <p:nvSpPr>
          <p:cNvPr id="4" name="Foliennummernplatzhalter 3"/>
          <p:cNvSpPr>
            <a:spLocks noGrp="1"/>
          </p:cNvSpPr>
          <p:nvPr>
            <p:ph type="sldNum" sz="quarter" idx="5"/>
          </p:nvPr>
        </p:nvSpPr>
        <p:spPr/>
        <p:txBody>
          <a:bodyPr/>
          <a:lstStyle/>
          <a:p>
            <a:fld id="{275911D2-4195-4E3A-BAFF-176F7B1DD8DB}" type="slidenum">
              <a:rPr lang="de-DE" smtClean="0"/>
              <a:t>9</a:t>
            </a:fld>
            <a:endParaRPr lang="de-DE"/>
          </a:p>
        </p:txBody>
      </p:sp>
    </p:spTree>
    <p:extLst>
      <p:ext uri="{BB962C8B-B14F-4D97-AF65-F5344CB8AC3E}">
        <p14:creationId xmlns:p14="http://schemas.microsoft.com/office/powerpoint/2010/main" val="3418365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de-DE"/>
              <a:t>Mastertitelformat bearbeiten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lvl1pPr algn="l">
              <a:defRPr/>
            </a:lvl1pPr>
          </a:lstStyle>
          <a:p>
            <a:fld id="{AA7FCCFA-AE02-4E68-9C73-F60E07015AD4}" type="datetimeFigureOut">
              <a:rPr lang="de-DE" smtClean="0"/>
              <a:t>05.12.2022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62CA77F-204F-4A14-8963-BD964A94DC4E}" type="slidenum">
              <a:rPr lang="de-DE" smtClean="0"/>
              <a:t>‹Nr.›</a:t>
            </a:fld>
            <a:endParaRPr lang="de-DE"/>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036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A7FCCFA-AE02-4E68-9C73-F60E07015AD4}" type="datetimeFigureOut">
              <a:rPr lang="de-DE" smtClean="0"/>
              <a:t>05.12.2022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62CA77F-204F-4A14-8963-BD964A94DC4E}" type="slidenum">
              <a:rPr lang="de-DE" smtClean="0"/>
              <a:t>‹Nr.›</a:t>
            </a:fld>
            <a:endParaRPr lang="de-DE"/>
          </a:p>
        </p:txBody>
      </p:sp>
    </p:spTree>
    <p:extLst>
      <p:ext uri="{BB962C8B-B14F-4D97-AF65-F5344CB8AC3E}">
        <p14:creationId xmlns:p14="http://schemas.microsoft.com/office/powerpoint/2010/main" val="1870007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de-DE"/>
              <a:t>Mastertitelformat bearbeiten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A7FCCFA-AE02-4E68-9C73-F60E07015AD4}" type="datetimeFigureOut">
              <a:rPr lang="de-DE" smtClean="0"/>
              <a:t>05.12.2022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62CA77F-204F-4A14-8963-BD964A94DC4E}" type="slidenum">
              <a:rPr lang="de-DE" smtClean="0"/>
              <a:t>‹Nr.›</a:t>
            </a:fld>
            <a:endParaRPr lang="de-DE"/>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927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A7FCCFA-AE02-4E68-9C73-F60E07015AD4}" type="datetimeFigureOut">
              <a:rPr lang="de-DE" smtClean="0"/>
              <a:t>05.12.2022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62CA77F-204F-4A14-8963-BD964A94DC4E}" type="slidenum">
              <a:rPr lang="de-DE" smtClean="0"/>
              <a:t>‹Nr.›</a:t>
            </a:fld>
            <a:endParaRPr lang="de-DE"/>
          </a:p>
        </p:txBody>
      </p:sp>
    </p:spTree>
    <p:extLst>
      <p:ext uri="{BB962C8B-B14F-4D97-AF65-F5344CB8AC3E}">
        <p14:creationId xmlns:p14="http://schemas.microsoft.com/office/powerpoint/2010/main" val="992802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de-DE"/>
              <a:t>Mastertitelformat bearbeiten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AA7FCCFA-AE02-4E68-9C73-F60E07015AD4}" type="datetimeFigureOut">
              <a:rPr lang="de-DE" smtClean="0"/>
              <a:t>05.12.2022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62CA77F-204F-4A14-8963-BD964A94DC4E}" type="slidenum">
              <a:rPr lang="de-DE" smtClean="0"/>
              <a:t>‹Nr.›</a:t>
            </a:fld>
            <a:endParaRPr lang="de-DE"/>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5671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de-DE"/>
              <a:t>Mastertitelformat bearbeiten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AA7FCCFA-AE02-4E68-9C73-F60E07015AD4}" type="datetimeFigureOut">
              <a:rPr lang="de-DE" smtClean="0"/>
              <a:t>05.12.2022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62CA77F-204F-4A14-8963-BD964A94DC4E}" type="slidenum">
              <a:rPr lang="de-DE" smtClean="0"/>
              <a:t>‹Nr.›</a:t>
            </a:fld>
            <a:endParaRPr lang="de-DE"/>
          </a:p>
        </p:txBody>
      </p:sp>
    </p:spTree>
    <p:extLst>
      <p:ext uri="{BB962C8B-B14F-4D97-AF65-F5344CB8AC3E}">
        <p14:creationId xmlns:p14="http://schemas.microsoft.com/office/powerpoint/2010/main" val="205998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de-DE"/>
              <a:t>Mastertitelformat bearbeiten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24128" y="2967788"/>
            <a:ext cx="4754880" cy="33415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de-DE"/>
              <a:t>Mastertextformat bearbeiten</a:t>
            </a:r>
          </a:p>
        </p:txBody>
      </p:sp>
      <p:sp>
        <p:nvSpPr>
          <p:cNvPr id="6" name="Content Placeholder 5"/>
          <p:cNvSpPr>
            <a:spLocks noGrp="1"/>
          </p:cNvSpPr>
          <p:nvPr>
            <p:ph sz="quarter" idx="4"/>
          </p:nvPr>
        </p:nvSpPr>
        <p:spPr>
          <a:xfrm>
            <a:off x="5989320" y="2967788"/>
            <a:ext cx="4754880" cy="33415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AA7FCCFA-AE02-4E68-9C73-F60E07015AD4}" type="datetimeFigureOut">
              <a:rPr lang="de-DE" smtClean="0"/>
              <a:t>05.12.2022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262CA77F-204F-4A14-8963-BD964A94DC4E}" type="slidenum">
              <a:rPr lang="de-DE" smtClean="0"/>
              <a:t>‹Nr.›</a:t>
            </a:fld>
            <a:endParaRPr lang="de-DE"/>
          </a:p>
        </p:txBody>
      </p:sp>
    </p:spTree>
    <p:extLst>
      <p:ext uri="{BB962C8B-B14F-4D97-AF65-F5344CB8AC3E}">
        <p14:creationId xmlns:p14="http://schemas.microsoft.com/office/powerpoint/2010/main" val="4167544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AA7FCCFA-AE02-4E68-9C73-F60E07015AD4}" type="datetimeFigureOut">
              <a:rPr lang="de-DE" smtClean="0"/>
              <a:t>05.12.2022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262CA77F-204F-4A14-8963-BD964A94DC4E}" type="slidenum">
              <a:rPr lang="de-DE" smtClean="0"/>
              <a:t>‹Nr.›</a:t>
            </a:fld>
            <a:endParaRPr lang="de-DE"/>
          </a:p>
        </p:txBody>
      </p:sp>
    </p:spTree>
    <p:extLst>
      <p:ext uri="{BB962C8B-B14F-4D97-AF65-F5344CB8AC3E}">
        <p14:creationId xmlns:p14="http://schemas.microsoft.com/office/powerpoint/2010/main" val="2718835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7FCCFA-AE02-4E68-9C73-F60E07015AD4}" type="datetimeFigureOut">
              <a:rPr lang="de-DE" smtClean="0"/>
              <a:t>05.12.2022</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262CA77F-204F-4A14-8963-BD964A94DC4E}" type="slidenum">
              <a:rPr lang="de-DE" smtClean="0"/>
              <a:t>‹Nr.›</a:t>
            </a:fld>
            <a:endParaRPr lang="de-DE"/>
          </a:p>
        </p:txBody>
      </p:sp>
    </p:spTree>
    <p:extLst>
      <p:ext uri="{BB962C8B-B14F-4D97-AF65-F5344CB8AC3E}">
        <p14:creationId xmlns:p14="http://schemas.microsoft.com/office/powerpoint/2010/main" val="3822194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de-DE"/>
              <a:t>Mastertitelformat bearbeiten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AA7FCCFA-AE02-4E68-9C73-F60E07015AD4}" type="datetimeFigureOut">
              <a:rPr lang="de-DE" smtClean="0"/>
              <a:t>05.12.2022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62CA77F-204F-4A14-8963-BD964A94DC4E}" type="slidenum">
              <a:rPr lang="de-DE" smtClean="0"/>
              <a:t>‹Nr.›</a:t>
            </a:fld>
            <a:endParaRPr lang="de-DE"/>
          </a:p>
        </p:txBody>
      </p:sp>
    </p:spTree>
    <p:extLst>
      <p:ext uri="{BB962C8B-B14F-4D97-AF65-F5344CB8AC3E}">
        <p14:creationId xmlns:p14="http://schemas.microsoft.com/office/powerpoint/2010/main" val="3254861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de-DE"/>
              <a:t>Mastertitelformat bearbeiten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AA7FCCFA-AE02-4E68-9C73-F60E07015AD4}" type="datetimeFigureOut">
              <a:rPr lang="de-DE" smtClean="0"/>
              <a:t>05.12.2022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62CA77F-204F-4A14-8963-BD964A94DC4E}" type="slidenum">
              <a:rPr lang="de-DE" smtClean="0"/>
              <a:t>‹Nr.›</a:t>
            </a:fld>
            <a:endParaRPr lang="de-DE"/>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301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A7FCCFA-AE02-4E68-9C73-F60E07015AD4}" type="datetimeFigureOut">
              <a:rPr lang="de-DE" smtClean="0"/>
              <a:t>05.12.2022</a:t>
            </a:fld>
            <a:endParaRPr lang="de-DE"/>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de-DE"/>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62CA77F-204F-4A14-8963-BD964A94DC4E}" type="slidenum">
              <a:rPr lang="de-DE" smtClean="0"/>
              <a:t>‹Nr.›</a:t>
            </a:fld>
            <a:endParaRPr lang="de-DE"/>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226845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nvote.de/" TargetMode="External"/><Relationship Id="rId7" Type="http://schemas.openxmlformats.org/officeDocument/2006/relationships/hyperlink" Target="https://ep.elan-ev.de/wiki/Audience_Respons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unterrichtgestalten.ch/mentimeter/" TargetMode="External"/><Relationship Id="rId5" Type="http://schemas.openxmlformats.org/officeDocument/2006/relationships/hyperlink" Target="https://schultech.de/mentimeter-feedback-app/" TargetMode="External"/><Relationship Id="rId4" Type="http://schemas.openxmlformats.org/officeDocument/2006/relationships/hyperlink" Target="https://vscteam.de/digitale-transformation/tools/mentimete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tud.invote.de/datenschutz" TargetMode="External"/><Relationship Id="rId4" Type="http://schemas.openxmlformats.org/officeDocument/2006/relationships/hyperlink" Target="https://youtu.be/k1zOOt9gp1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invote.d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mentimeter.com/plan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BEEA8D-EEB2-46BE-B8E8-A8EB3C20BC5A}"/>
              </a:ext>
            </a:extLst>
          </p:cNvPr>
          <p:cNvSpPr>
            <a:spLocks noGrp="1"/>
          </p:cNvSpPr>
          <p:nvPr>
            <p:ph type="ctrTitle"/>
          </p:nvPr>
        </p:nvSpPr>
        <p:spPr>
          <a:xfrm>
            <a:off x="1660358" y="4470400"/>
            <a:ext cx="10531642" cy="2387600"/>
          </a:xfrm>
        </p:spPr>
        <p:txBody>
          <a:bodyPr>
            <a:normAutofit/>
          </a:bodyPr>
          <a:lstStyle/>
          <a:p>
            <a:r>
              <a:rPr lang="de-DE" dirty="0"/>
              <a:t>„Testlabor“ </a:t>
            </a:r>
            <a:br>
              <a:rPr lang="de-DE" dirty="0"/>
            </a:br>
            <a:r>
              <a:rPr lang="de-DE" sz="4800" dirty="0"/>
              <a:t>Tools zu Live-Abstimmungen in der Vorlesung</a:t>
            </a:r>
            <a:endParaRPr lang="de-DE" dirty="0"/>
          </a:p>
        </p:txBody>
      </p:sp>
      <p:sp>
        <p:nvSpPr>
          <p:cNvPr id="3" name="Untertitel 2">
            <a:extLst>
              <a:ext uri="{FF2B5EF4-FFF2-40B4-BE49-F238E27FC236}">
                <a16:creationId xmlns:a16="http://schemas.microsoft.com/office/drawing/2014/main" id="{0AD3CB29-3955-4D23-8CFA-E5299028CD81}"/>
              </a:ext>
            </a:extLst>
          </p:cNvPr>
          <p:cNvSpPr>
            <a:spLocks noGrp="1"/>
          </p:cNvSpPr>
          <p:nvPr>
            <p:ph type="subTitle" idx="1"/>
          </p:nvPr>
        </p:nvSpPr>
        <p:spPr>
          <a:xfrm>
            <a:off x="9420726" y="5202238"/>
            <a:ext cx="2646947" cy="1655762"/>
          </a:xfrm>
        </p:spPr>
        <p:txBody>
          <a:bodyPr anchor="b"/>
          <a:lstStyle/>
          <a:p>
            <a:r>
              <a:rPr lang="de-DE" dirty="0"/>
              <a:t>Erstellt von: Julia Kleppsch</a:t>
            </a:r>
          </a:p>
          <a:p>
            <a:r>
              <a:rPr lang="de-DE" dirty="0"/>
              <a:t>06.12.2022</a:t>
            </a:r>
          </a:p>
        </p:txBody>
      </p:sp>
    </p:spTree>
    <p:extLst>
      <p:ext uri="{BB962C8B-B14F-4D97-AF65-F5344CB8AC3E}">
        <p14:creationId xmlns:p14="http://schemas.microsoft.com/office/powerpoint/2010/main" val="757313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35D416-E058-4E6A-9414-35FC76D98013}"/>
              </a:ext>
            </a:extLst>
          </p:cNvPr>
          <p:cNvSpPr>
            <a:spLocks noGrp="1"/>
          </p:cNvSpPr>
          <p:nvPr>
            <p:ph type="title"/>
          </p:nvPr>
        </p:nvSpPr>
        <p:spPr/>
        <p:txBody>
          <a:bodyPr/>
          <a:lstStyle/>
          <a:p>
            <a:r>
              <a:rPr lang="de-DE" dirty="0"/>
              <a:t>4. Weiterführende Links/ Quellen</a:t>
            </a:r>
          </a:p>
        </p:txBody>
      </p:sp>
      <p:sp>
        <p:nvSpPr>
          <p:cNvPr id="3" name="Inhaltsplatzhalter 2">
            <a:extLst>
              <a:ext uri="{FF2B5EF4-FFF2-40B4-BE49-F238E27FC236}">
                <a16:creationId xmlns:a16="http://schemas.microsoft.com/office/drawing/2014/main" id="{55042DA3-E377-40F2-9DFF-6D8A18D1B534}"/>
              </a:ext>
            </a:extLst>
          </p:cNvPr>
          <p:cNvSpPr>
            <a:spLocks noGrp="1"/>
          </p:cNvSpPr>
          <p:nvPr>
            <p:ph idx="1"/>
          </p:nvPr>
        </p:nvSpPr>
        <p:spPr/>
        <p:txBody>
          <a:bodyPr>
            <a:normAutofit/>
          </a:bodyPr>
          <a:lstStyle/>
          <a:p>
            <a:pPr>
              <a:buFont typeface="Wingdings" panose="05000000000000000000" pitchFamily="2" charset="2"/>
              <a:buChar char="Ø"/>
            </a:pPr>
            <a:r>
              <a:rPr lang="de-DE" sz="2400" dirty="0" err="1">
                <a:hlinkClick r:id="rId3"/>
              </a:rPr>
              <a:t>Invote</a:t>
            </a:r>
            <a:endParaRPr lang="de-DE" sz="2400" dirty="0"/>
          </a:p>
          <a:p>
            <a:pPr>
              <a:buFont typeface="Wingdings" panose="05000000000000000000" pitchFamily="2" charset="2"/>
              <a:buChar char="Ø"/>
            </a:pPr>
            <a:r>
              <a:rPr lang="de-DE" sz="2400" dirty="0" err="1">
                <a:hlinkClick r:id="rId4"/>
              </a:rPr>
              <a:t>Mentimeter</a:t>
            </a:r>
            <a:r>
              <a:rPr lang="de-DE" sz="2400" dirty="0">
                <a:hlinkClick r:id="rId4"/>
              </a:rPr>
              <a:t> - Tutorial | Erklärung, Nutzen, Datenschutz, DSGVO (vscteam.de) </a:t>
            </a:r>
            <a:endParaRPr lang="de-DE" sz="2400" dirty="0"/>
          </a:p>
          <a:p>
            <a:pPr>
              <a:buFont typeface="Wingdings" panose="05000000000000000000" pitchFamily="2" charset="2"/>
              <a:buChar char="Ø"/>
            </a:pPr>
            <a:r>
              <a:rPr lang="de-DE" sz="2400" dirty="0" err="1">
                <a:hlinkClick r:id="rId5"/>
              </a:rPr>
              <a:t>Mentimeter</a:t>
            </a:r>
            <a:r>
              <a:rPr lang="de-DE" sz="2400" dirty="0">
                <a:hlinkClick r:id="rId5"/>
              </a:rPr>
              <a:t>: So erstellen Sie interaktive Präsentationen! (schultech.de)</a:t>
            </a:r>
            <a:endParaRPr lang="de-DE" sz="2400" dirty="0"/>
          </a:p>
          <a:p>
            <a:pPr>
              <a:buFont typeface="Wingdings" panose="05000000000000000000" pitchFamily="2" charset="2"/>
              <a:buChar char="Ø"/>
            </a:pPr>
            <a:r>
              <a:rPr lang="de-DE" sz="2400" dirty="0" err="1">
                <a:hlinkClick r:id="rId6"/>
              </a:rPr>
              <a:t>Mentimeter</a:t>
            </a:r>
            <a:r>
              <a:rPr lang="de-DE" sz="2400" dirty="0">
                <a:hlinkClick r:id="rId6"/>
              </a:rPr>
              <a:t> – Unterrichtgestalten</a:t>
            </a:r>
            <a:r>
              <a:rPr lang="de-DE" sz="2400" dirty="0"/>
              <a:t> </a:t>
            </a:r>
          </a:p>
          <a:p>
            <a:pPr>
              <a:buFont typeface="Wingdings" panose="05000000000000000000" pitchFamily="2" charset="2"/>
              <a:buChar char="Ø"/>
            </a:pPr>
            <a:r>
              <a:rPr lang="de-DE" sz="2400" dirty="0" err="1">
                <a:hlinkClick r:id="rId7"/>
              </a:rPr>
              <a:t>Audience</a:t>
            </a:r>
            <a:r>
              <a:rPr lang="de-DE" sz="2400" dirty="0">
                <a:hlinkClick r:id="rId7"/>
              </a:rPr>
              <a:t> Response – E-Assessment-Wiki (elan-ev.de)</a:t>
            </a:r>
            <a:endParaRPr lang="de-DE" sz="2400" dirty="0"/>
          </a:p>
          <a:p>
            <a:pPr>
              <a:buFont typeface="Wingdings" panose="05000000000000000000" pitchFamily="2" charset="2"/>
              <a:buChar char="Ø"/>
            </a:pPr>
            <a:r>
              <a:rPr lang="de-DE" sz="2400" dirty="0"/>
              <a:t>Medienzentrum TU Dresden (2017): Digitales Lehren und Lernen in der Hochschule. 2.Aufl., S.25-29</a:t>
            </a:r>
          </a:p>
        </p:txBody>
      </p:sp>
    </p:spTree>
    <p:extLst>
      <p:ext uri="{BB962C8B-B14F-4D97-AF65-F5344CB8AC3E}">
        <p14:creationId xmlns:p14="http://schemas.microsoft.com/office/powerpoint/2010/main" val="2387478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6A98F2-0943-4B39-A30F-55D9DA4543F1}"/>
              </a:ext>
            </a:extLst>
          </p:cNvPr>
          <p:cNvSpPr>
            <a:spLocks noGrp="1"/>
          </p:cNvSpPr>
          <p:nvPr>
            <p:ph type="title"/>
          </p:nvPr>
        </p:nvSpPr>
        <p:spPr/>
        <p:txBody>
          <a:bodyPr/>
          <a:lstStyle/>
          <a:p>
            <a:r>
              <a:rPr lang="de-DE" dirty="0"/>
              <a:t>Agenda</a:t>
            </a:r>
          </a:p>
        </p:txBody>
      </p:sp>
      <p:sp>
        <p:nvSpPr>
          <p:cNvPr id="3" name="Inhaltsplatzhalter 2">
            <a:extLst>
              <a:ext uri="{FF2B5EF4-FFF2-40B4-BE49-F238E27FC236}">
                <a16:creationId xmlns:a16="http://schemas.microsoft.com/office/drawing/2014/main" id="{A5E86F32-90E8-4466-8CF3-3EFEBF8A54DB}"/>
              </a:ext>
            </a:extLst>
          </p:cNvPr>
          <p:cNvSpPr>
            <a:spLocks noGrp="1"/>
          </p:cNvSpPr>
          <p:nvPr>
            <p:ph idx="1"/>
          </p:nvPr>
        </p:nvSpPr>
        <p:spPr>
          <a:xfrm>
            <a:off x="838200" y="2463298"/>
            <a:ext cx="10515600" cy="2758407"/>
          </a:xfrm>
        </p:spPr>
        <p:txBody>
          <a:bodyPr>
            <a:normAutofit fontScale="85000" lnSpcReduction="20000"/>
          </a:bodyPr>
          <a:lstStyle/>
          <a:p>
            <a:pPr marL="514350" indent="-514350">
              <a:buFont typeface="+mj-lt"/>
              <a:buAutoNum type="arabicPeriod"/>
            </a:pPr>
            <a:r>
              <a:rPr lang="de-DE" sz="4000" dirty="0"/>
              <a:t>Hinführung</a:t>
            </a:r>
          </a:p>
          <a:p>
            <a:pPr marL="514350" indent="-514350">
              <a:buFont typeface="+mj-lt"/>
              <a:buAutoNum type="arabicPeriod"/>
            </a:pPr>
            <a:r>
              <a:rPr lang="de-DE" sz="4000" dirty="0"/>
              <a:t>Tools: </a:t>
            </a:r>
            <a:r>
              <a:rPr lang="de-DE" sz="4000" b="1" dirty="0" err="1"/>
              <a:t>invote</a:t>
            </a:r>
            <a:r>
              <a:rPr lang="de-DE" sz="4000" b="1" dirty="0"/>
              <a:t>, </a:t>
            </a:r>
            <a:r>
              <a:rPr lang="de-DE" sz="4000" b="1" dirty="0" err="1"/>
              <a:t>mentimeter</a:t>
            </a:r>
            <a:endParaRPr lang="de-DE" sz="4000" b="1" dirty="0">
              <a:solidFill>
                <a:srgbClr val="FF0000"/>
              </a:solidFill>
            </a:endParaRPr>
          </a:p>
          <a:p>
            <a:pPr marL="514350" indent="-514350">
              <a:buFont typeface="+mj-lt"/>
              <a:buAutoNum type="arabicPeriod"/>
            </a:pPr>
            <a:r>
              <a:rPr lang="de-DE" sz="4000" dirty="0"/>
              <a:t>Feedback</a:t>
            </a:r>
          </a:p>
          <a:p>
            <a:pPr marL="514350" indent="-514350">
              <a:buFont typeface="+mj-lt"/>
              <a:buAutoNum type="arabicPeriod"/>
            </a:pPr>
            <a:r>
              <a:rPr lang="de-DE" sz="4000" dirty="0" err="1"/>
              <a:t>Cliqr</a:t>
            </a:r>
            <a:r>
              <a:rPr lang="de-DE" sz="4000" dirty="0"/>
              <a:t> </a:t>
            </a:r>
          </a:p>
          <a:p>
            <a:pPr marL="514350" indent="-514350">
              <a:buFont typeface="+mj-lt"/>
              <a:buAutoNum type="arabicPeriod"/>
            </a:pPr>
            <a:r>
              <a:rPr lang="de-DE" sz="4000" dirty="0"/>
              <a:t>Weiterführende Links/ Quellen</a:t>
            </a:r>
          </a:p>
        </p:txBody>
      </p:sp>
    </p:spTree>
    <p:extLst>
      <p:ext uri="{BB962C8B-B14F-4D97-AF65-F5344CB8AC3E}">
        <p14:creationId xmlns:p14="http://schemas.microsoft.com/office/powerpoint/2010/main" val="2710432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318430-7F27-4B0A-A027-15B0B7BC4B9B}"/>
              </a:ext>
            </a:extLst>
          </p:cNvPr>
          <p:cNvSpPr>
            <a:spLocks noGrp="1"/>
          </p:cNvSpPr>
          <p:nvPr>
            <p:ph type="title"/>
          </p:nvPr>
        </p:nvSpPr>
        <p:spPr>
          <a:xfrm>
            <a:off x="819591" y="368648"/>
            <a:ext cx="9720072" cy="1499616"/>
          </a:xfrm>
        </p:spPr>
        <p:txBody>
          <a:bodyPr/>
          <a:lstStyle/>
          <a:p>
            <a:r>
              <a:rPr lang="de-DE" dirty="0"/>
              <a:t>1. Live-Abstimmung in der Vorlesung</a:t>
            </a:r>
          </a:p>
        </p:txBody>
      </p:sp>
      <p:sp>
        <p:nvSpPr>
          <p:cNvPr id="3" name="Inhaltsplatzhalter 2">
            <a:extLst>
              <a:ext uri="{FF2B5EF4-FFF2-40B4-BE49-F238E27FC236}">
                <a16:creationId xmlns:a16="http://schemas.microsoft.com/office/drawing/2014/main" id="{668C8E5B-2014-4EC4-AD83-BBA763FE3BA4}"/>
              </a:ext>
            </a:extLst>
          </p:cNvPr>
          <p:cNvSpPr>
            <a:spLocks noGrp="1"/>
          </p:cNvSpPr>
          <p:nvPr>
            <p:ph idx="1"/>
          </p:nvPr>
        </p:nvSpPr>
        <p:spPr>
          <a:xfrm>
            <a:off x="766426" y="1454797"/>
            <a:ext cx="7856576" cy="5280033"/>
          </a:xfrm>
        </p:spPr>
        <p:txBody>
          <a:bodyPr>
            <a:noAutofit/>
          </a:bodyPr>
          <a:lstStyle/>
          <a:p>
            <a:pPr>
              <a:lnSpc>
                <a:spcPct val="120000"/>
              </a:lnSpc>
              <a:buFont typeface="Arial" panose="020B0604020202020204" pitchFamily="34" charset="0"/>
              <a:buChar char="•"/>
            </a:pPr>
            <a:r>
              <a:rPr lang="de-DE" sz="1600" dirty="0"/>
              <a:t> </a:t>
            </a:r>
            <a:r>
              <a:rPr lang="de-DE" sz="1600" dirty="0" err="1"/>
              <a:t>m.H</a:t>
            </a:r>
            <a:r>
              <a:rPr lang="de-DE" sz="1600" dirty="0"/>
              <a:t>. von </a:t>
            </a:r>
            <a:r>
              <a:rPr lang="de-DE" sz="1600" dirty="0" err="1"/>
              <a:t>Audience</a:t>
            </a:r>
            <a:r>
              <a:rPr lang="de-DE" sz="1600" dirty="0"/>
              <a:t>-Response-Systemen (ARS) können Live-Abstimmungen von Fragen im Single- oder Multiple-Choice durchgeführt werden</a:t>
            </a:r>
          </a:p>
          <a:p>
            <a:pPr>
              <a:lnSpc>
                <a:spcPct val="120000"/>
              </a:lnSpc>
              <a:buFont typeface="Arial" panose="020B0604020202020204" pitchFamily="34" charset="0"/>
              <a:buChar char="•"/>
            </a:pPr>
            <a:r>
              <a:rPr lang="de-DE" sz="1600" dirty="0"/>
              <a:t> kann während der Veranstaltung auf einem Bildschirm gezeigt werden oder mit dem privaten Endgerät beantwortet/ gelöst werden</a:t>
            </a:r>
          </a:p>
          <a:p>
            <a:pPr>
              <a:lnSpc>
                <a:spcPct val="120000"/>
              </a:lnSpc>
              <a:buFont typeface="Arial" panose="020B0604020202020204" pitchFamily="34" charset="0"/>
              <a:buChar char="•"/>
            </a:pPr>
            <a:r>
              <a:rPr lang="de-DE" sz="1600" dirty="0"/>
              <a:t> nach der Eingabe/ Wahl werden die Ergebnisse (automatisiert) ausgewertet und präsentiert</a:t>
            </a:r>
          </a:p>
          <a:p>
            <a:pPr marL="0" indent="0">
              <a:buNone/>
            </a:pPr>
            <a:r>
              <a:rPr lang="de-DE" sz="1600" u="sng" dirty="0"/>
              <a:t>Anwendungsbereiche/ Nutzung:</a:t>
            </a:r>
          </a:p>
          <a:p>
            <a:pPr>
              <a:buFont typeface="Wingdings" panose="05000000000000000000" pitchFamily="2" charset="2"/>
              <a:buChar char="ü"/>
            </a:pPr>
            <a:r>
              <a:rPr lang="de-DE" sz="1600" dirty="0"/>
              <a:t> Vorwissensüberprüfung</a:t>
            </a:r>
          </a:p>
          <a:p>
            <a:pPr>
              <a:buFont typeface="Wingdings" panose="05000000000000000000" pitchFamily="2" charset="2"/>
              <a:buChar char="ü"/>
            </a:pPr>
            <a:r>
              <a:rPr lang="de-DE" sz="1600" dirty="0"/>
              <a:t> Orientierungstests</a:t>
            </a:r>
          </a:p>
          <a:p>
            <a:pPr>
              <a:buFont typeface="Wingdings" panose="05000000000000000000" pitchFamily="2" charset="2"/>
              <a:buChar char="ü"/>
            </a:pPr>
            <a:r>
              <a:rPr lang="de-DE" sz="1600" dirty="0"/>
              <a:t> Verständnisüberprüfung</a:t>
            </a:r>
          </a:p>
          <a:p>
            <a:pPr>
              <a:buFont typeface="Wingdings" panose="05000000000000000000" pitchFamily="2" charset="2"/>
              <a:buChar char="ü"/>
            </a:pPr>
            <a:r>
              <a:rPr lang="de-DE" sz="1600" dirty="0"/>
              <a:t> Aktivierung/ Motivation</a:t>
            </a:r>
          </a:p>
          <a:p>
            <a:pPr>
              <a:buFont typeface="Wingdings" panose="05000000000000000000" pitchFamily="2" charset="2"/>
              <a:buChar char="ü"/>
            </a:pPr>
            <a:r>
              <a:rPr lang="de-DE" sz="1600" dirty="0"/>
              <a:t> Abstimmung</a:t>
            </a:r>
          </a:p>
          <a:p>
            <a:pPr>
              <a:buFont typeface="Wingdings" panose="05000000000000000000" pitchFamily="2" charset="2"/>
              <a:buChar char="ü"/>
            </a:pPr>
            <a:r>
              <a:rPr lang="de-DE" sz="1600" dirty="0"/>
              <a:t> Übung (Self-Assessment)</a:t>
            </a:r>
          </a:p>
          <a:p>
            <a:pPr>
              <a:buFont typeface="Wingdings" panose="05000000000000000000" pitchFamily="2" charset="2"/>
              <a:buChar char="ü"/>
            </a:pPr>
            <a:r>
              <a:rPr lang="de-DE" sz="1600" dirty="0"/>
              <a:t> Evaluation während der Lehrveranstaltung</a:t>
            </a:r>
          </a:p>
        </p:txBody>
      </p:sp>
      <p:pic>
        <p:nvPicPr>
          <p:cNvPr id="5" name="Grafik 4">
            <a:extLst>
              <a:ext uri="{FF2B5EF4-FFF2-40B4-BE49-F238E27FC236}">
                <a16:creationId xmlns:a16="http://schemas.microsoft.com/office/drawing/2014/main" id="{DACDA0AE-4AB7-44A6-96E0-1C7A9F2E2938}"/>
              </a:ext>
            </a:extLst>
          </p:cNvPr>
          <p:cNvPicPr>
            <a:picLocks noChangeAspect="1"/>
          </p:cNvPicPr>
          <p:nvPr/>
        </p:nvPicPr>
        <p:blipFill>
          <a:blip r:embed="rId3"/>
          <a:stretch>
            <a:fillRect/>
          </a:stretch>
        </p:blipFill>
        <p:spPr>
          <a:xfrm>
            <a:off x="8754899" y="1648049"/>
            <a:ext cx="3165431" cy="4746322"/>
          </a:xfrm>
          <a:prstGeom prst="rect">
            <a:avLst/>
          </a:prstGeom>
        </p:spPr>
      </p:pic>
      <p:sp>
        <p:nvSpPr>
          <p:cNvPr id="6" name="Rechteck 5">
            <a:extLst>
              <a:ext uri="{FF2B5EF4-FFF2-40B4-BE49-F238E27FC236}">
                <a16:creationId xmlns:a16="http://schemas.microsoft.com/office/drawing/2014/main" id="{AA04A141-AFFF-4344-9348-EF9655CCD6E1}"/>
              </a:ext>
            </a:extLst>
          </p:cNvPr>
          <p:cNvSpPr/>
          <p:nvPr/>
        </p:nvSpPr>
        <p:spPr>
          <a:xfrm>
            <a:off x="10228969" y="6381630"/>
            <a:ext cx="1367682" cy="215444"/>
          </a:xfrm>
          <a:prstGeom prst="rect">
            <a:avLst/>
          </a:prstGeom>
        </p:spPr>
        <p:txBody>
          <a:bodyPr wrap="none">
            <a:spAutoFit/>
          </a:bodyPr>
          <a:lstStyle/>
          <a:p>
            <a:r>
              <a:rPr lang="de-DE" sz="800" dirty="0">
                <a:latin typeface="Roboto-Regular"/>
              </a:rPr>
              <a:t>© </a:t>
            </a:r>
            <a:r>
              <a:rPr lang="de-DE" sz="800" dirty="0" err="1">
                <a:latin typeface="Roboto-Regular"/>
              </a:rPr>
              <a:t>Pexels</a:t>
            </a:r>
            <a:r>
              <a:rPr lang="de-DE" sz="800" dirty="0">
                <a:latin typeface="Roboto-Regular"/>
              </a:rPr>
              <a:t>/Polina </a:t>
            </a:r>
            <a:r>
              <a:rPr lang="de-DE" sz="800" dirty="0" err="1">
                <a:latin typeface="Roboto-Regular"/>
              </a:rPr>
              <a:t>Kovaleva</a:t>
            </a:r>
            <a:endParaRPr lang="de-DE" dirty="0"/>
          </a:p>
        </p:txBody>
      </p:sp>
    </p:spTree>
    <p:extLst>
      <p:ext uri="{BB962C8B-B14F-4D97-AF65-F5344CB8AC3E}">
        <p14:creationId xmlns:p14="http://schemas.microsoft.com/office/powerpoint/2010/main" val="200846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8B314F-5A54-4DE1-A1E6-0CE4CF622909}"/>
              </a:ext>
            </a:extLst>
          </p:cNvPr>
          <p:cNvSpPr>
            <a:spLocks noGrp="1"/>
          </p:cNvSpPr>
          <p:nvPr>
            <p:ph type="title"/>
          </p:nvPr>
        </p:nvSpPr>
        <p:spPr/>
        <p:txBody>
          <a:bodyPr/>
          <a:lstStyle/>
          <a:p>
            <a:r>
              <a:rPr lang="de-DE" dirty="0"/>
              <a:t>2. Tools: </a:t>
            </a:r>
            <a:r>
              <a:rPr lang="de-DE" b="1" dirty="0" err="1"/>
              <a:t>invote</a:t>
            </a:r>
            <a:r>
              <a:rPr lang="de-DE" dirty="0"/>
              <a:t>, </a:t>
            </a:r>
            <a:r>
              <a:rPr lang="de-DE" dirty="0" err="1"/>
              <a:t>Mentimeter</a:t>
            </a:r>
            <a:br>
              <a:rPr lang="de-DE" dirty="0"/>
            </a:br>
            <a:endParaRPr lang="de-DE" dirty="0"/>
          </a:p>
        </p:txBody>
      </p:sp>
      <p:pic>
        <p:nvPicPr>
          <p:cNvPr id="4" name="Inhaltsplatzhalter 3">
            <a:extLst>
              <a:ext uri="{FF2B5EF4-FFF2-40B4-BE49-F238E27FC236}">
                <a16:creationId xmlns:a16="http://schemas.microsoft.com/office/drawing/2014/main" id="{3E70231F-D992-4FBA-99AE-DE29C63BC2B9}"/>
              </a:ext>
            </a:extLst>
          </p:cNvPr>
          <p:cNvPicPr>
            <a:picLocks noGrp="1" noChangeAspect="1"/>
          </p:cNvPicPr>
          <p:nvPr>
            <p:ph idx="1"/>
          </p:nvPr>
        </p:nvPicPr>
        <p:blipFill rotWithShape="1">
          <a:blip r:embed="rId3"/>
          <a:srcRect l="904" t="10285" r="51853" b="6523"/>
          <a:stretch/>
        </p:blipFill>
        <p:spPr>
          <a:xfrm>
            <a:off x="387798" y="1939484"/>
            <a:ext cx="7423335" cy="3676453"/>
          </a:xfrm>
          <a:prstGeom prst="rect">
            <a:avLst/>
          </a:prstGeom>
        </p:spPr>
      </p:pic>
      <p:sp>
        <p:nvSpPr>
          <p:cNvPr id="7" name="Interaktive Schaltfläche: Video 6">
            <a:hlinkClick r:id="rId4" highlightClick="1"/>
            <a:extLst>
              <a:ext uri="{FF2B5EF4-FFF2-40B4-BE49-F238E27FC236}">
                <a16:creationId xmlns:a16="http://schemas.microsoft.com/office/drawing/2014/main" id="{09F0C275-2B9D-4CA9-9DB3-351359D36E74}"/>
              </a:ext>
            </a:extLst>
          </p:cNvPr>
          <p:cNvSpPr/>
          <p:nvPr/>
        </p:nvSpPr>
        <p:spPr>
          <a:xfrm>
            <a:off x="1200430" y="6030722"/>
            <a:ext cx="603315" cy="426728"/>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a:extLst>
              <a:ext uri="{FF2B5EF4-FFF2-40B4-BE49-F238E27FC236}">
                <a16:creationId xmlns:a16="http://schemas.microsoft.com/office/drawing/2014/main" id="{428E4FE8-F254-4EEB-8604-4BE52372442C}"/>
              </a:ext>
            </a:extLst>
          </p:cNvPr>
          <p:cNvSpPr/>
          <p:nvPr/>
        </p:nvSpPr>
        <p:spPr>
          <a:xfrm>
            <a:off x="2203267" y="6088118"/>
            <a:ext cx="3157980" cy="369332"/>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a:spAutoFit/>
          </a:bodyPr>
          <a:lstStyle/>
          <a:p>
            <a:r>
              <a:rPr lang="de-DE" dirty="0"/>
              <a:t>https://youtu.be/k1zOOt9gp1U</a:t>
            </a:r>
          </a:p>
        </p:txBody>
      </p:sp>
      <p:sp>
        <p:nvSpPr>
          <p:cNvPr id="9" name="Textfeld 8">
            <a:extLst>
              <a:ext uri="{FF2B5EF4-FFF2-40B4-BE49-F238E27FC236}">
                <a16:creationId xmlns:a16="http://schemas.microsoft.com/office/drawing/2014/main" id="{DD97BC10-F2DB-487E-A41A-5DDB95E4BC29}"/>
              </a:ext>
            </a:extLst>
          </p:cNvPr>
          <p:cNvSpPr txBox="1"/>
          <p:nvPr/>
        </p:nvSpPr>
        <p:spPr>
          <a:xfrm>
            <a:off x="7970611" y="1939484"/>
            <a:ext cx="4036244" cy="5078313"/>
          </a:xfrm>
          <a:prstGeom prst="rect">
            <a:avLst/>
          </a:prstGeom>
          <a:noFill/>
        </p:spPr>
        <p:txBody>
          <a:bodyPr wrap="square" rtlCol="0">
            <a:spAutoFit/>
          </a:bodyPr>
          <a:lstStyle/>
          <a:p>
            <a:pPr marL="285750" indent="-285750">
              <a:buFont typeface="Arial" panose="020B0604020202020204" pitchFamily="34" charset="0"/>
              <a:buChar char="•"/>
            </a:pPr>
            <a:r>
              <a:rPr lang="de-DE" dirty="0"/>
              <a:t>Beantwortung von Single-Choice Aufgaben + offenen Aufgaben</a:t>
            </a:r>
          </a:p>
          <a:p>
            <a:pPr marL="285750" indent="-285750">
              <a:buFont typeface="Arial" panose="020B0604020202020204" pitchFamily="34" charset="0"/>
              <a:buChar char="•"/>
            </a:pPr>
            <a:r>
              <a:rPr lang="de-DE" dirty="0"/>
              <a:t>Teilnahme: online oder per SMS</a:t>
            </a:r>
          </a:p>
          <a:p>
            <a:pPr marL="285750" indent="-285750">
              <a:buFont typeface="Arial" panose="020B0604020202020204" pitchFamily="34" charset="0"/>
              <a:buChar char="•"/>
            </a:pPr>
            <a:r>
              <a:rPr lang="de-DE" dirty="0"/>
              <a:t>Ergebnissicherung und Download</a:t>
            </a:r>
          </a:p>
          <a:p>
            <a:pPr marL="285750" indent="-285750">
              <a:buFont typeface="Arial" panose="020B0604020202020204" pitchFamily="34" charset="0"/>
              <a:buChar char="•"/>
            </a:pPr>
            <a:r>
              <a:rPr lang="de-DE" dirty="0"/>
              <a:t>Kostenfreie Registrierung als Lehrbeauftragte + beliebige Nutzung der Plattform</a:t>
            </a:r>
          </a:p>
          <a:p>
            <a:pPr marL="285750" indent="-285750">
              <a:buFont typeface="Arial" panose="020B0604020202020204" pitchFamily="34" charset="0"/>
              <a:buChar char="•"/>
            </a:pPr>
            <a:r>
              <a:rPr lang="de-DE" dirty="0"/>
              <a:t>Datenschutz: Firmensitz Deutschland, DSGVO-konform, </a:t>
            </a:r>
            <a:r>
              <a:rPr lang="de-DE" dirty="0" err="1">
                <a:hlinkClick r:id="rId5"/>
              </a:rPr>
              <a:t>invote</a:t>
            </a:r>
            <a:r>
              <a:rPr lang="de-DE" dirty="0">
                <a:hlinkClick r:id="rId5"/>
              </a:rPr>
              <a:t> | Datenschutz</a:t>
            </a:r>
            <a:r>
              <a:rPr lang="de-DE" dirty="0"/>
              <a:t> </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r>
              <a:rPr lang="de-DE" dirty="0"/>
              <a:t>+ niedrigschwelliger Zugang</a:t>
            </a:r>
          </a:p>
          <a:p>
            <a:r>
              <a:rPr lang="de-DE" dirty="0"/>
              <a:t>+ Abstimmung per SMS möglich </a:t>
            </a:r>
          </a:p>
          <a:p>
            <a:r>
              <a:rPr lang="de-DE" dirty="0"/>
              <a:t>+ innovativ und kostenlos</a:t>
            </a:r>
          </a:p>
          <a:p>
            <a:endParaRPr lang="de-DE" dirty="0"/>
          </a:p>
          <a:p>
            <a:r>
              <a:rPr lang="de-DE" dirty="0"/>
              <a:t>- Wenige Fragetypen zur Auswahl</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p:txBody>
      </p:sp>
    </p:spTree>
    <p:extLst>
      <p:ext uri="{BB962C8B-B14F-4D97-AF65-F5344CB8AC3E}">
        <p14:creationId xmlns:p14="http://schemas.microsoft.com/office/powerpoint/2010/main" val="2273837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FE3F6-83CD-4EFA-8A6A-44478C008886}"/>
              </a:ext>
            </a:extLst>
          </p:cNvPr>
          <p:cNvSpPr>
            <a:spLocks noGrp="1"/>
          </p:cNvSpPr>
          <p:nvPr>
            <p:ph type="title"/>
          </p:nvPr>
        </p:nvSpPr>
        <p:spPr/>
        <p:txBody>
          <a:bodyPr/>
          <a:lstStyle/>
          <a:p>
            <a:r>
              <a:rPr lang="de-DE" dirty="0"/>
              <a:t>Invote.de</a:t>
            </a:r>
          </a:p>
        </p:txBody>
      </p:sp>
      <p:sp>
        <p:nvSpPr>
          <p:cNvPr id="8" name="Inhaltsplatzhalter 7">
            <a:extLst>
              <a:ext uri="{FF2B5EF4-FFF2-40B4-BE49-F238E27FC236}">
                <a16:creationId xmlns:a16="http://schemas.microsoft.com/office/drawing/2014/main" id="{46B6AC3D-037C-4BF6-B6B2-24DDCD6E1356}"/>
              </a:ext>
            </a:extLst>
          </p:cNvPr>
          <p:cNvSpPr>
            <a:spLocks noGrp="1"/>
          </p:cNvSpPr>
          <p:nvPr>
            <p:ph idx="1"/>
          </p:nvPr>
        </p:nvSpPr>
        <p:spPr>
          <a:xfrm>
            <a:off x="542260" y="1839433"/>
            <a:ext cx="6018028" cy="4529469"/>
          </a:xfrm>
        </p:spPr>
        <p:txBody>
          <a:bodyPr>
            <a:normAutofit lnSpcReduction="10000"/>
          </a:bodyPr>
          <a:lstStyle/>
          <a:p>
            <a:r>
              <a:rPr lang="de-DE" dirty="0" err="1">
                <a:hlinkClick r:id="rId3"/>
              </a:rPr>
              <a:t>Invote</a:t>
            </a:r>
            <a:endParaRPr lang="de-DE" dirty="0"/>
          </a:p>
          <a:p>
            <a:r>
              <a:rPr lang="de-DE" b="1" dirty="0"/>
              <a:t>Anmeldung</a:t>
            </a:r>
            <a:r>
              <a:rPr lang="de-DE" dirty="0"/>
              <a:t>: Mit E-Mailadresse und Passwort</a:t>
            </a:r>
          </a:p>
          <a:p>
            <a:r>
              <a:rPr lang="de-DE" b="1" dirty="0"/>
              <a:t>Kosten</a:t>
            </a:r>
            <a:r>
              <a:rPr lang="de-DE" dirty="0"/>
              <a:t>: Tool ist kostenfrei nutzbar</a:t>
            </a:r>
          </a:p>
          <a:p>
            <a:r>
              <a:rPr lang="de-DE" b="1" dirty="0"/>
              <a:t>Fragenformat</a:t>
            </a:r>
            <a:r>
              <a:rPr lang="de-DE" dirty="0"/>
              <a:t>: Single Choice, Freitext, Single Choice mit Bildeinbindung</a:t>
            </a:r>
          </a:p>
          <a:p>
            <a:r>
              <a:rPr lang="de-DE" b="1" dirty="0"/>
              <a:t>Kollaboratives Arbeiten</a:t>
            </a:r>
            <a:r>
              <a:rPr lang="de-DE" dirty="0"/>
              <a:t>:</a:t>
            </a:r>
            <a:r>
              <a:rPr lang="de-DE" b="1" dirty="0"/>
              <a:t> </a:t>
            </a:r>
            <a:r>
              <a:rPr lang="de-DE" dirty="0"/>
              <a:t>Beliebig viele TN können ihre Antworten zeitgleich eingeben.</a:t>
            </a:r>
          </a:p>
          <a:p>
            <a:r>
              <a:rPr lang="de-DE" b="1" dirty="0"/>
              <a:t>Einsatzmöglichkeiten</a:t>
            </a:r>
            <a:r>
              <a:rPr lang="de-DE" dirty="0"/>
              <a:t>: Stimmung des Publikums erfassen, Verständnis abklären</a:t>
            </a:r>
          </a:p>
          <a:p>
            <a:r>
              <a:rPr lang="de-DE" b="1" dirty="0"/>
              <a:t>Hinweis</a:t>
            </a:r>
            <a:r>
              <a:rPr lang="de-DE" dirty="0"/>
              <a:t>: Für einen schnellen Zutritt kann ein QR-Code erstellt und auch groß dargestellt werden. Auswertung ist direkt verfügbar.</a:t>
            </a:r>
          </a:p>
          <a:p>
            <a:endParaRPr lang="de-DE" dirty="0"/>
          </a:p>
          <a:p>
            <a:endParaRPr lang="de-DE" dirty="0"/>
          </a:p>
        </p:txBody>
      </p:sp>
      <p:pic>
        <p:nvPicPr>
          <p:cNvPr id="10" name="Grafik 9">
            <a:extLst>
              <a:ext uri="{FF2B5EF4-FFF2-40B4-BE49-F238E27FC236}">
                <a16:creationId xmlns:a16="http://schemas.microsoft.com/office/drawing/2014/main" id="{83CDB56E-CBEE-427C-B8E9-A02BB080701A}"/>
              </a:ext>
            </a:extLst>
          </p:cNvPr>
          <p:cNvPicPr>
            <a:picLocks noChangeAspect="1"/>
          </p:cNvPicPr>
          <p:nvPr/>
        </p:nvPicPr>
        <p:blipFill>
          <a:blip r:embed="rId4"/>
          <a:stretch>
            <a:fillRect/>
          </a:stretch>
        </p:blipFill>
        <p:spPr>
          <a:xfrm>
            <a:off x="6836576" y="2199270"/>
            <a:ext cx="5063510" cy="3374775"/>
          </a:xfrm>
          <a:prstGeom prst="rect">
            <a:avLst/>
          </a:prstGeom>
        </p:spPr>
      </p:pic>
      <p:sp>
        <p:nvSpPr>
          <p:cNvPr id="11" name="Rechteck 10">
            <a:extLst>
              <a:ext uri="{FF2B5EF4-FFF2-40B4-BE49-F238E27FC236}">
                <a16:creationId xmlns:a16="http://schemas.microsoft.com/office/drawing/2014/main" id="{5E5EB976-0F6B-427C-B628-DCCFB750AB88}"/>
              </a:ext>
            </a:extLst>
          </p:cNvPr>
          <p:cNvSpPr/>
          <p:nvPr/>
        </p:nvSpPr>
        <p:spPr>
          <a:xfrm>
            <a:off x="10234693" y="5688483"/>
            <a:ext cx="1297150" cy="215444"/>
          </a:xfrm>
          <a:prstGeom prst="rect">
            <a:avLst/>
          </a:prstGeom>
        </p:spPr>
        <p:txBody>
          <a:bodyPr wrap="none">
            <a:spAutoFit/>
          </a:bodyPr>
          <a:lstStyle/>
          <a:p>
            <a:r>
              <a:rPr lang="de-DE" sz="800" dirty="0">
                <a:latin typeface="Roboto-Regular"/>
              </a:rPr>
              <a:t>© </a:t>
            </a:r>
            <a:r>
              <a:rPr lang="de-DE" sz="800" dirty="0" err="1">
                <a:latin typeface="Roboto-Regular"/>
              </a:rPr>
              <a:t>Pexels</a:t>
            </a:r>
            <a:r>
              <a:rPr lang="de-DE" sz="800" dirty="0">
                <a:latin typeface="Roboto-Regular"/>
              </a:rPr>
              <a:t>/Tara </a:t>
            </a:r>
            <a:r>
              <a:rPr lang="de-DE" sz="800" dirty="0" err="1">
                <a:latin typeface="Roboto-Regular"/>
              </a:rPr>
              <a:t>Winstead</a:t>
            </a:r>
            <a:endParaRPr lang="de-DE" dirty="0"/>
          </a:p>
        </p:txBody>
      </p:sp>
    </p:spTree>
    <p:extLst>
      <p:ext uri="{BB962C8B-B14F-4D97-AF65-F5344CB8AC3E}">
        <p14:creationId xmlns:p14="http://schemas.microsoft.com/office/powerpoint/2010/main" val="1491889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9F25E-D054-4418-A23A-604250749C3E}"/>
              </a:ext>
            </a:extLst>
          </p:cNvPr>
          <p:cNvSpPr>
            <a:spLocks noGrp="1"/>
          </p:cNvSpPr>
          <p:nvPr>
            <p:ph type="title"/>
          </p:nvPr>
        </p:nvSpPr>
        <p:spPr>
          <a:xfrm>
            <a:off x="1000065" y="404742"/>
            <a:ext cx="9720072" cy="1499616"/>
          </a:xfrm>
        </p:spPr>
        <p:txBody>
          <a:bodyPr/>
          <a:lstStyle/>
          <a:p>
            <a:r>
              <a:rPr lang="de-DE" dirty="0"/>
              <a:t>2. Tools: </a:t>
            </a:r>
            <a:r>
              <a:rPr lang="de-DE" dirty="0" err="1"/>
              <a:t>invote</a:t>
            </a:r>
            <a:r>
              <a:rPr lang="de-DE" dirty="0"/>
              <a:t>, </a:t>
            </a:r>
            <a:r>
              <a:rPr lang="de-DE" b="1" dirty="0" err="1"/>
              <a:t>Mentimeter</a:t>
            </a:r>
            <a:endParaRPr lang="de-DE" dirty="0"/>
          </a:p>
        </p:txBody>
      </p:sp>
      <p:sp>
        <p:nvSpPr>
          <p:cNvPr id="3" name="Inhaltsplatzhalter 2">
            <a:extLst>
              <a:ext uri="{FF2B5EF4-FFF2-40B4-BE49-F238E27FC236}">
                <a16:creationId xmlns:a16="http://schemas.microsoft.com/office/drawing/2014/main" id="{B651376D-5F68-4EC0-91A8-0BB15CCE964E}"/>
              </a:ext>
            </a:extLst>
          </p:cNvPr>
          <p:cNvSpPr>
            <a:spLocks noGrp="1"/>
          </p:cNvSpPr>
          <p:nvPr>
            <p:ph idx="1"/>
          </p:nvPr>
        </p:nvSpPr>
        <p:spPr>
          <a:xfrm>
            <a:off x="5763126" y="1735109"/>
            <a:ext cx="6199487" cy="5109328"/>
          </a:xfrm>
        </p:spPr>
        <p:txBody>
          <a:bodyPr>
            <a:normAutofit fontScale="92500" lnSpcReduction="10000"/>
          </a:bodyPr>
          <a:lstStyle/>
          <a:p>
            <a:r>
              <a:rPr lang="de-DE" b="1" dirty="0" err="1"/>
              <a:t>Mentimeter</a:t>
            </a:r>
            <a:r>
              <a:rPr lang="de-DE" dirty="0"/>
              <a:t> ist ein Tool, mit dem sich online anonyme Umfragen und Abstimmungen erstellen lassen</a:t>
            </a:r>
          </a:p>
          <a:p>
            <a:r>
              <a:rPr lang="de-DE" dirty="0"/>
              <a:t>Voraussetzungen: </a:t>
            </a:r>
          </a:p>
          <a:p>
            <a:pPr lvl="1"/>
            <a:r>
              <a:rPr lang="de-DE" u="sng" dirty="0"/>
              <a:t>Für den Lehrer*innen: </a:t>
            </a:r>
            <a:r>
              <a:rPr lang="de-DE" dirty="0"/>
              <a:t>  PC, Tablet oder Smartphone mit Internetzugang; kostenloser (Free-)Account bei </a:t>
            </a:r>
            <a:r>
              <a:rPr lang="de-DE" dirty="0" err="1"/>
              <a:t>Mentimeter</a:t>
            </a:r>
            <a:endParaRPr lang="de-DE" dirty="0"/>
          </a:p>
          <a:p>
            <a:pPr lvl="1"/>
            <a:r>
              <a:rPr lang="de-DE" u="sng" dirty="0"/>
              <a:t>Für die Teilnehmer*innen: </a:t>
            </a:r>
            <a:r>
              <a:rPr lang="de-DE" dirty="0"/>
              <a:t>Smartphone, Tablet oder PC mit Internetzugang; ggf. QR-Code-Leser</a:t>
            </a:r>
          </a:p>
          <a:p>
            <a:pPr marL="457200" lvl="1" indent="0">
              <a:buNone/>
            </a:pPr>
            <a:endParaRPr lang="de-DE" dirty="0"/>
          </a:p>
          <a:p>
            <a:pPr marL="0" indent="0" fontAlgn="base">
              <a:buNone/>
            </a:pPr>
            <a:r>
              <a:rPr lang="de-DE" dirty="0"/>
              <a:t>+ sehr einfach in der Bedienung   </a:t>
            </a:r>
          </a:p>
          <a:p>
            <a:pPr marL="0" indent="0" fontAlgn="base">
              <a:buNone/>
            </a:pPr>
            <a:r>
              <a:rPr lang="de-DE" dirty="0"/>
              <a:t>+ Vorlagen helfen bei der Erstellung des Feedbacks </a:t>
            </a:r>
          </a:p>
          <a:p>
            <a:pPr marL="0" indent="0" fontAlgn="base">
              <a:buNone/>
            </a:pPr>
            <a:r>
              <a:rPr lang="de-DE" dirty="0"/>
              <a:t>+ keine App notwendig, da browserbasiert </a:t>
            </a:r>
          </a:p>
          <a:p>
            <a:pPr marL="0" indent="0" fontAlgn="base">
              <a:buNone/>
            </a:pPr>
            <a:r>
              <a:rPr lang="de-DE" dirty="0"/>
              <a:t>+ kostenlose Standard-Version, die sehr viele Funktionalitäten aufweist</a:t>
            </a:r>
          </a:p>
          <a:p>
            <a:pPr marL="0" indent="0" fontAlgn="base">
              <a:buNone/>
            </a:pPr>
            <a:r>
              <a:rPr lang="de-DE" dirty="0"/>
              <a:t>– DSGVO konform?</a:t>
            </a:r>
            <a:br>
              <a:rPr lang="de-DE" dirty="0"/>
            </a:br>
            <a:r>
              <a:rPr lang="de-DE" dirty="0"/>
              <a:t>– nur auf Englisch verfügbar</a:t>
            </a:r>
          </a:p>
        </p:txBody>
      </p:sp>
      <p:pic>
        <p:nvPicPr>
          <p:cNvPr id="4" name="Grafik 3">
            <a:extLst>
              <a:ext uri="{FF2B5EF4-FFF2-40B4-BE49-F238E27FC236}">
                <a16:creationId xmlns:a16="http://schemas.microsoft.com/office/drawing/2014/main" id="{0A6800EF-4C03-4175-B566-5168F5628D58}"/>
              </a:ext>
            </a:extLst>
          </p:cNvPr>
          <p:cNvPicPr>
            <a:picLocks noChangeAspect="1"/>
          </p:cNvPicPr>
          <p:nvPr/>
        </p:nvPicPr>
        <p:blipFill rotWithShape="1">
          <a:blip r:embed="rId3"/>
          <a:srcRect l="14529" t="8833" r="63583" b="10531"/>
          <a:stretch/>
        </p:blipFill>
        <p:spPr>
          <a:xfrm>
            <a:off x="921217" y="1875884"/>
            <a:ext cx="4417616" cy="4577374"/>
          </a:xfrm>
          <a:prstGeom prst="rect">
            <a:avLst/>
          </a:prstGeom>
        </p:spPr>
      </p:pic>
    </p:spTree>
    <p:extLst>
      <p:ext uri="{BB962C8B-B14F-4D97-AF65-F5344CB8AC3E}">
        <p14:creationId xmlns:p14="http://schemas.microsoft.com/office/powerpoint/2010/main" val="981458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7393B-8A78-45A2-B3FC-048DA6728780}"/>
              </a:ext>
            </a:extLst>
          </p:cNvPr>
          <p:cNvSpPr>
            <a:spLocks noGrp="1"/>
          </p:cNvSpPr>
          <p:nvPr>
            <p:ph type="title"/>
          </p:nvPr>
        </p:nvSpPr>
        <p:spPr>
          <a:xfrm>
            <a:off x="845018" y="267516"/>
            <a:ext cx="9720072" cy="1499616"/>
          </a:xfrm>
        </p:spPr>
        <p:txBody>
          <a:bodyPr/>
          <a:lstStyle/>
          <a:p>
            <a:r>
              <a:rPr lang="de-DE" dirty="0"/>
              <a:t>Mentimeter.com</a:t>
            </a:r>
          </a:p>
        </p:txBody>
      </p:sp>
      <p:sp>
        <p:nvSpPr>
          <p:cNvPr id="3" name="Inhaltsplatzhalter 2">
            <a:extLst>
              <a:ext uri="{FF2B5EF4-FFF2-40B4-BE49-F238E27FC236}">
                <a16:creationId xmlns:a16="http://schemas.microsoft.com/office/drawing/2014/main" id="{EF984AD2-6DCE-44F7-A9E7-B7A265628F56}"/>
              </a:ext>
            </a:extLst>
          </p:cNvPr>
          <p:cNvSpPr>
            <a:spLocks noGrp="1"/>
          </p:cNvSpPr>
          <p:nvPr>
            <p:ph idx="1"/>
          </p:nvPr>
        </p:nvSpPr>
        <p:spPr>
          <a:xfrm>
            <a:off x="750452" y="1441805"/>
            <a:ext cx="5818705" cy="5148679"/>
          </a:xfrm>
        </p:spPr>
        <p:txBody>
          <a:bodyPr>
            <a:noAutofit/>
          </a:bodyPr>
          <a:lstStyle/>
          <a:p>
            <a:r>
              <a:rPr lang="de-DE" sz="1900" b="1" dirty="0"/>
              <a:t>Anmeldung</a:t>
            </a:r>
            <a:r>
              <a:rPr lang="de-DE" sz="1900" dirty="0"/>
              <a:t>: Mit E-Mailadresse und Passwort</a:t>
            </a:r>
          </a:p>
          <a:p>
            <a:r>
              <a:rPr lang="de-DE" sz="1900" b="1" dirty="0"/>
              <a:t>Kosten</a:t>
            </a:r>
            <a:r>
              <a:rPr lang="de-DE" sz="1900" dirty="0"/>
              <a:t>: begrenzte kostenfreie Nutzung, </a:t>
            </a:r>
            <a:r>
              <a:rPr lang="de-DE" sz="1900" i="1" dirty="0"/>
              <a:t>Basic</a:t>
            </a:r>
            <a:r>
              <a:rPr lang="de-DE" sz="1900" dirty="0"/>
              <a:t>: $11.99/Monat; </a:t>
            </a:r>
            <a:r>
              <a:rPr lang="de-DE" sz="1900" i="1" dirty="0"/>
              <a:t>Pro</a:t>
            </a:r>
            <a:r>
              <a:rPr lang="de-DE" sz="1900" dirty="0"/>
              <a:t>: $24.99/Monat (</a:t>
            </a:r>
            <a:r>
              <a:rPr lang="en-US" sz="1900" dirty="0">
                <a:hlinkClick r:id="rId3"/>
              </a:rPr>
              <a:t>Pricing - Free, Pro &amp; Enterprise Plans – </a:t>
            </a:r>
            <a:r>
              <a:rPr lang="en-US" sz="1900" dirty="0" err="1">
                <a:hlinkClick r:id="rId3"/>
              </a:rPr>
              <a:t>Mentimeter</a:t>
            </a:r>
            <a:r>
              <a:rPr lang="en-US" sz="1900" dirty="0"/>
              <a:t>) </a:t>
            </a:r>
            <a:endParaRPr lang="de-DE" sz="1900" dirty="0"/>
          </a:p>
          <a:p>
            <a:r>
              <a:rPr lang="de-DE" sz="1900" b="1" dirty="0"/>
              <a:t>Endgeräte: </a:t>
            </a:r>
            <a:r>
              <a:rPr lang="de-DE" sz="1900" dirty="0"/>
              <a:t>Smartphone, Tablet, Computer</a:t>
            </a:r>
          </a:p>
          <a:p>
            <a:r>
              <a:rPr lang="de-DE" sz="1900" b="1" dirty="0"/>
              <a:t>Login: </a:t>
            </a:r>
            <a:r>
              <a:rPr lang="de-DE" sz="1900" dirty="0"/>
              <a:t>Zum Erstellen von Umfragen muss ein Account eingerichtet werden. Für die Teilnahme an einer Umfrage ist kein Login erforderlich. Die Teilnehmenden nehmen an einer Umfrage über www.menti.com und der Eingabe eines PINs teil</a:t>
            </a:r>
            <a:r>
              <a:rPr lang="de-DE" sz="1900" b="1" dirty="0"/>
              <a:t>.</a:t>
            </a:r>
          </a:p>
          <a:p>
            <a:r>
              <a:rPr lang="de-DE" sz="1900" b="1" dirty="0"/>
              <a:t>Einsatzmöglichkeiten</a:t>
            </a:r>
            <a:r>
              <a:rPr lang="de-DE" sz="1900" dirty="0"/>
              <a:t>: zum Einstieg - Umfrage zu Beginn eines Unterrichtsblocks, zum Abschluss - Bewertung des Unterrichts</a:t>
            </a:r>
          </a:p>
          <a:p>
            <a:r>
              <a:rPr lang="de-DE" sz="1900" b="1" dirty="0"/>
              <a:t>Datenschutz: </a:t>
            </a:r>
            <a:r>
              <a:rPr lang="de-DE" sz="1900" dirty="0"/>
              <a:t>Die Software wird von einem schwedischen Unternehmen bereitgestellt. Es ist unklar, welche Daten zu welchen Subunternehmern in die USA übermittelt werden.</a:t>
            </a:r>
          </a:p>
          <a:p>
            <a:endParaRPr lang="de-DE" sz="1900" dirty="0"/>
          </a:p>
        </p:txBody>
      </p:sp>
      <p:pic>
        <p:nvPicPr>
          <p:cNvPr id="5" name="Grafik 4">
            <a:extLst>
              <a:ext uri="{FF2B5EF4-FFF2-40B4-BE49-F238E27FC236}">
                <a16:creationId xmlns:a16="http://schemas.microsoft.com/office/drawing/2014/main" id="{6851FAE7-2855-4656-AFEA-FACCB575B0C8}"/>
              </a:ext>
            </a:extLst>
          </p:cNvPr>
          <p:cNvPicPr>
            <a:picLocks noChangeAspect="1"/>
          </p:cNvPicPr>
          <p:nvPr/>
        </p:nvPicPr>
        <p:blipFill>
          <a:blip r:embed="rId4"/>
          <a:stretch>
            <a:fillRect/>
          </a:stretch>
        </p:blipFill>
        <p:spPr>
          <a:xfrm>
            <a:off x="6655654" y="2281336"/>
            <a:ext cx="5205809" cy="3469616"/>
          </a:xfrm>
          <a:prstGeom prst="rect">
            <a:avLst/>
          </a:prstGeom>
        </p:spPr>
      </p:pic>
      <p:sp>
        <p:nvSpPr>
          <p:cNvPr id="6" name="Rechteck 5">
            <a:extLst>
              <a:ext uri="{FF2B5EF4-FFF2-40B4-BE49-F238E27FC236}">
                <a16:creationId xmlns:a16="http://schemas.microsoft.com/office/drawing/2014/main" id="{5827EDC2-2DC5-483C-B28E-34F7EA946D82}"/>
              </a:ext>
            </a:extLst>
          </p:cNvPr>
          <p:cNvSpPr/>
          <p:nvPr/>
        </p:nvSpPr>
        <p:spPr>
          <a:xfrm>
            <a:off x="10341018" y="5911460"/>
            <a:ext cx="1430200" cy="215444"/>
          </a:xfrm>
          <a:prstGeom prst="rect">
            <a:avLst/>
          </a:prstGeom>
        </p:spPr>
        <p:txBody>
          <a:bodyPr wrap="none">
            <a:spAutoFit/>
          </a:bodyPr>
          <a:lstStyle/>
          <a:p>
            <a:r>
              <a:rPr lang="de-DE" sz="800" dirty="0">
                <a:latin typeface="Roboto-Regular"/>
              </a:rPr>
              <a:t>© </a:t>
            </a:r>
            <a:r>
              <a:rPr lang="de-DE" sz="800" dirty="0" err="1">
                <a:latin typeface="Roboto-Regular"/>
              </a:rPr>
              <a:t>Pexels</a:t>
            </a:r>
            <a:r>
              <a:rPr lang="de-DE" sz="800" dirty="0">
                <a:latin typeface="Roboto-Regular"/>
              </a:rPr>
              <a:t>/Diva </a:t>
            </a:r>
            <a:r>
              <a:rPr lang="de-DE" sz="800" dirty="0" err="1">
                <a:latin typeface="Roboto-Regular"/>
              </a:rPr>
              <a:t>Plavalaguna</a:t>
            </a:r>
            <a:endParaRPr lang="de-DE" dirty="0"/>
          </a:p>
        </p:txBody>
      </p:sp>
    </p:spTree>
    <p:extLst>
      <p:ext uri="{BB962C8B-B14F-4D97-AF65-F5344CB8AC3E}">
        <p14:creationId xmlns:p14="http://schemas.microsoft.com/office/powerpoint/2010/main" val="274069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6BEE05-AFA7-4CC7-BBFC-0D62213D025D}"/>
              </a:ext>
            </a:extLst>
          </p:cNvPr>
          <p:cNvSpPr>
            <a:spLocks noGrp="1"/>
          </p:cNvSpPr>
          <p:nvPr>
            <p:ph type="title"/>
          </p:nvPr>
        </p:nvSpPr>
        <p:spPr/>
        <p:txBody>
          <a:bodyPr/>
          <a:lstStyle/>
          <a:p>
            <a:r>
              <a:rPr lang="de-DE" dirty="0"/>
              <a:t>3. Ihr seid gefragt!</a:t>
            </a:r>
          </a:p>
        </p:txBody>
      </p:sp>
      <p:sp>
        <p:nvSpPr>
          <p:cNvPr id="7" name="AutoShape 2" descr="Kostenloses Stock Foto zu begrifflich, briefe, buchstaben">
            <a:extLst>
              <a:ext uri="{FF2B5EF4-FFF2-40B4-BE49-F238E27FC236}">
                <a16:creationId xmlns:a16="http://schemas.microsoft.com/office/drawing/2014/main" id="{71BA1E93-69B2-4BCC-AD13-A5FC5154414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8" name="Grafik 7">
            <a:extLst>
              <a:ext uri="{FF2B5EF4-FFF2-40B4-BE49-F238E27FC236}">
                <a16:creationId xmlns:a16="http://schemas.microsoft.com/office/drawing/2014/main" id="{5AD5ED1D-82C2-4F4F-A6ED-800F8211F866}"/>
              </a:ext>
            </a:extLst>
          </p:cNvPr>
          <p:cNvPicPr>
            <a:picLocks noChangeAspect="1"/>
          </p:cNvPicPr>
          <p:nvPr/>
        </p:nvPicPr>
        <p:blipFill>
          <a:blip r:embed="rId3"/>
          <a:stretch>
            <a:fillRect/>
          </a:stretch>
        </p:blipFill>
        <p:spPr>
          <a:xfrm>
            <a:off x="1024128" y="2102714"/>
            <a:ext cx="4990985" cy="3328987"/>
          </a:xfrm>
          <a:prstGeom prst="rect">
            <a:avLst/>
          </a:prstGeom>
        </p:spPr>
      </p:pic>
      <p:sp>
        <p:nvSpPr>
          <p:cNvPr id="9" name="Rechteck 8">
            <a:extLst>
              <a:ext uri="{FF2B5EF4-FFF2-40B4-BE49-F238E27FC236}">
                <a16:creationId xmlns:a16="http://schemas.microsoft.com/office/drawing/2014/main" id="{BBF33162-1BC0-421A-9607-50B4C4354BFD}"/>
              </a:ext>
            </a:extLst>
          </p:cNvPr>
          <p:cNvSpPr/>
          <p:nvPr/>
        </p:nvSpPr>
        <p:spPr>
          <a:xfrm>
            <a:off x="1024128" y="5449583"/>
            <a:ext cx="914033" cy="215444"/>
          </a:xfrm>
          <a:prstGeom prst="rect">
            <a:avLst/>
          </a:prstGeom>
        </p:spPr>
        <p:txBody>
          <a:bodyPr wrap="none">
            <a:spAutoFit/>
          </a:bodyPr>
          <a:lstStyle/>
          <a:p>
            <a:r>
              <a:rPr lang="de-DE" sz="800" dirty="0">
                <a:latin typeface="Roboto-Regular"/>
              </a:rPr>
              <a:t>© </a:t>
            </a:r>
            <a:r>
              <a:rPr lang="de-DE" sz="800" dirty="0" err="1">
                <a:latin typeface="Roboto-Regular"/>
              </a:rPr>
              <a:t>Pexels</a:t>
            </a:r>
            <a:r>
              <a:rPr lang="de-DE" sz="800" dirty="0">
                <a:latin typeface="Roboto-Regular"/>
              </a:rPr>
              <a:t>/Ann H</a:t>
            </a:r>
            <a:endParaRPr lang="de-DE" dirty="0"/>
          </a:p>
        </p:txBody>
      </p:sp>
      <p:pic>
        <p:nvPicPr>
          <p:cNvPr id="5" name="Grafik 4">
            <a:extLst>
              <a:ext uri="{FF2B5EF4-FFF2-40B4-BE49-F238E27FC236}">
                <a16:creationId xmlns:a16="http://schemas.microsoft.com/office/drawing/2014/main" id="{7F22B30B-689B-4FC6-A145-CD1B77C916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684914"/>
            <a:ext cx="5488172" cy="5488172"/>
          </a:xfrm>
          <a:prstGeom prst="rect">
            <a:avLst/>
          </a:prstGeom>
        </p:spPr>
      </p:pic>
    </p:spTree>
    <p:extLst>
      <p:ext uri="{BB962C8B-B14F-4D97-AF65-F5344CB8AC3E}">
        <p14:creationId xmlns:p14="http://schemas.microsoft.com/office/powerpoint/2010/main" val="3997284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76373C-125F-4D3C-8B58-F4F66D3DA762}"/>
              </a:ext>
            </a:extLst>
          </p:cNvPr>
          <p:cNvSpPr>
            <a:spLocks noGrp="1"/>
          </p:cNvSpPr>
          <p:nvPr>
            <p:ph type="title"/>
          </p:nvPr>
        </p:nvSpPr>
        <p:spPr/>
        <p:txBody>
          <a:bodyPr>
            <a:normAutofit/>
          </a:bodyPr>
          <a:lstStyle/>
          <a:p>
            <a:r>
              <a:rPr lang="de-DE" dirty="0" err="1"/>
              <a:t>Cliqr</a:t>
            </a:r>
            <a:r>
              <a:rPr lang="de-DE" dirty="0"/>
              <a:t> (</a:t>
            </a:r>
            <a:r>
              <a:rPr lang="de-DE" dirty="0" err="1"/>
              <a:t>Stud.IP-PlugIn</a:t>
            </a:r>
            <a:r>
              <a:rPr lang="de-DE" dirty="0"/>
              <a:t>)</a:t>
            </a:r>
          </a:p>
        </p:txBody>
      </p:sp>
      <p:sp>
        <p:nvSpPr>
          <p:cNvPr id="3" name="Inhaltsplatzhalter 2">
            <a:extLst>
              <a:ext uri="{FF2B5EF4-FFF2-40B4-BE49-F238E27FC236}">
                <a16:creationId xmlns:a16="http://schemas.microsoft.com/office/drawing/2014/main" id="{9F3C6CF3-9F3A-4638-8A17-E151F559D465}"/>
              </a:ext>
            </a:extLst>
          </p:cNvPr>
          <p:cNvSpPr>
            <a:spLocks noGrp="1"/>
          </p:cNvSpPr>
          <p:nvPr>
            <p:ph idx="1"/>
          </p:nvPr>
        </p:nvSpPr>
        <p:spPr>
          <a:xfrm>
            <a:off x="683887" y="2327596"/>
            <a:ext cx="9523369" cy="3910313"/>
          </a:xfrm>
        </p:spPr>
        <p:txBody>
          <a:bodyPr>
            <a:normAutofit fontScale="92500" lnSpcReduction="10000"/>
          </a:bodyPr>
          <a:lstStyle/>
          <a:p>
            <a:pPr>
              <a:lnSpc>
                <a:spcPct val="110000"/>
              </a:lnSpc>
            </a:pPr>
            <a:r>
              <a:rPr lang="de-DE" dirty="0" err="1"/>
              <a:t>Cliqr</a:t>
            </a:r>
            <a:r>
              <a:rPr lang="de-DE" dirty="0"/>
              <a:t> stellt innerhalb der Lernplattform </a:t>
            </a:r>
            <a:r>
              <a:rPr lang="de-DE" dirty="0" err="1"/>
              <a:t>Stud.IP</a:t>
            </a:r>
            <a:r>
              <a:rPr lang="de-DE" dirty="0"/>
              <a:t> die Funktionalitäten eines sehr</a:t>
            </a:r>
            <a:br>
              <a:rPr lang="de-DE" dirty="0"/>
            </a:br>
            <a:r>
              <a:rPr lang="de-DE" dirty="0"/>
              <a:t>einfachen und intuitiv bedienbaren </a:t>
            </a:r>
            <a:r>
              <a:rPr lang="de-DE" dirty="0" err="1"/>
              <a:t>Audience</a:t>
            </a:r>
            <a:r>
              <a:rPr lang="de-DE" dirty="0"/>
              <a:t> Response Systems bereit. </a:t>
            </a:r>
          </a:p>
          <a:p>
            <a:pPr>
              <a:lnSpc>
                <a:spcPct val="110000"/>
              </a:lnSpc>
            </a:pPr>
            <a:r>
              <a:rPr lang="de-DE" dirty="0"/>
              <a:t>Wissens- oder Evaluationsfragen werden von den Teilnehmenden anonym per Smartphone, Tablet oder Notebook beantwortet (keine Anmeldung erforderlich) und das Abstimmungsergebnis live präsentiert.</a:t>
            </a:r>
          </a:p>
          <a:p>
            <a:pPr>
              <a:lnSpc>
                <a:spcPct val="110000"/>
              </a:lnSpc>
            </a:pPr>
            <a:r>
              <a:rPr lang="de-DE" dirty="0">
                <a:solidFill>
                  <a:srgbClr val="0070C0"/>
                </a:solidFill>
              </a:rPr>
              <a:t>Einsatzmöglichkeiten</a:t>
            </a:r>
            <a:br>
              <a:rPr lang="de-DE" dirty="0"/>
            </a:br>
            <a:r>
              <a:rPr lang="de-DE" dirty="0"/>
              <a:t>• Aufrechterhaltung der Aufmerksamkeit durch abwechselnde Instruktion und Interaktion</a:t>
            </a:r>
            <a:br>
              <a:rPr lang="de-DE" dirty="0"/>
            </a:br>
            <a:r>
              <a:rPr lang="de-DE" dirty="0"/>
              <a:t>• Wissens- und Verständnisfragen zur Aktivierung von Vorwissen, Rekapitulation von zuvor</a:t>
            </a:r>
            <a:br>
              <a:rPr lang="de-DE" dirty="0"/>
            </a:br>
            <a:r>
              <a:rPr lang="de-DE" dirty="0"/>
              <a:t>präsentierten Inhalten, Ermittlung des Lernstandes oder Identifikation von Wissenslücken</a:t>
            </a:r>
            <a:br>
              <a:rPr lang="de-DE" dirty="0"/>
            </a:br>
            <a:r>
              <a:rPr lang="de-DE" dirty="0"/>
              <a:t>• Meinungsumfragen und Hörsaalexperimente</a:t>
            </a:r>
            <a:br>
              <a:rPr lang="de-DE" dirty="0"/>
            </a:br>
            <a:r>
              <a:rPr lang="de-DE" dirty="0"/>
              <a:t>• Veranstaltungsevaluation</a:t>
            </a:r>
          </a:p>
        </p:txBody>
      </p:sp>
      <p:pic>
        <p:nvPicPr>
          <p:cNvPr id="4" name="Grafik 3">
            <a:extLst>
              <a:ext uri="{FF2B5EF4-FFF2-40B4-BE49-F238E27FC236}">
                <a16:creationId xmlns:a16="http://schemas.microsoft.com/office/drawing/2014/main" id="{8F71182C-8E96-4CD8-8DD4-500488D1CBD3}"/>
              </a:ext>
            </a:extLst>
          </p:cNvPr>
          <p:cNvPicPr>
            <a:picLocks noChangeAspect="1"/>
          </p:cNvPicPr>
          <p:nvPr/>
        </p:nvPicPr>
        <p:blipFill>
          <a:blip r:embed="rId3"/>
          <a:stretch>
            <a:fillRect/>
          </a:stretch>
        </p:blipFill>
        <p:spPr>
          <a:xfrm>
            <a:off x="6096000" y="100881"/>
            <a:ext cx="5823238" cy="2244154"/>
          </a:xfrm>
          <a:prstGeom prst="rect">
            <a:avLst/>
          </a:prstGeom>
        </p:spPr>
      </p:pic>
      <p:pic>
        <p:nvPicPr>
          <p:cNvPr id="6" name="Grafik 5">
            <a:extLst>
              <a:ext uri="{FF2B5EF4-FFF2-40B4-BE49-F238E27FC236}">
                <a16:creationId xmlns:a16="http://schemas.microsoft.com/office/drawing/2014/main" id="{FF72F7D8-CC33-4A4C-9E75-B1557D97DE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23239" y="4676693"/>
            <a:ext cx="1895999" cy="1895999"/>
          </a:xfrm>
          <a:prstGeom prst="rect">
            <a:avLst/>
          </a:prstGeom>
        </p:spPr>
      </p:pic>
      <p:sp>
        <p:nvSpPr>
          <p:cNvPr id="7" name="Rechteck 6">
            <a:extLst>
              <a:ext uri="{FF2B5EF4-FFF2-40B4-BE49-F238E27FC236}">
                <a16:creationId xmlns:a16="http://schemas.microsoft.com/office/drawing/2014/main" id="{EAD66523-C19B-4107-91F7-46A55A28E72D}"/>
              </a:ext>
            </a:extLst>
          </p:cNvPr>
          <p:cNvSpPr/>
          <p:nvPr/>
        </p:nvSpPr>
        <p:spPr>
          <a:xfrm>
            <a:off x="9863744" y="4306188"/>
            <a:ext cx="2144480" cy="338554"/>
          </a:xfrm>
          <a:prstGeom prst="rect">
            <a:avLst/>
          </a:prstGeom>
        </p:spPr>
        <p:txBody>
          <a:bodyPr wrap="square">
            <a:spAutoFit/>
          </a:bodyPr>
          <a:lstStyle/>
          <a:p>
            <a:r>
              <a:rPr lang="de-DE" sz="1600" dirty="0"/>
              <a:t>https://vt.uos.de/17dvz</a:t>
            </a:r>
          </a:p>
        </p:txBody>
      </p:sp>
    </p:spTree>
    <p:extLst>
      <p:ext uri="{BB962C8B-B14F-4D97-AF65-F5344CB8AC3E}">
        <p14:creationId xmlns:p14="http://schemas.microsoft.com/office/powerpoint/2010/main" val="42332545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0</TotalTime>
  <Words>824</Words>
  <Application>Microsoft Office PowerPoint</Application>
  <PresentationFormat>Breitbild</PresentationFormat>
  <Paragraphs>94</Paragraphs>
  <Slides>10</Slides>
  <Notes>10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10</vt:i4>
      </vt:variant>
    </vt:vector>
  </HeadingPairs>
  <TitlesOfParts>
    <vt:vector size="18" baseType="lpstr">
      <vt:lpstr>Arial</vt:lpstr>
      <vt:lpstr>Calibri</vt:lpstr>
      <vt:lpstr>Roboto-Regular</vt:lpstr>
      <vt:lpstr>Tw Cen MT</vt:lpstr>
      <vt:lpstr>Tw Cen MT Condensed</vt:lpstr>
      <vt:lpstr>Wingdings</vt:lpstr>
      <vt:lpstr>Wingdings 3</vt:lpstr>
      <vt:lpstr>Integral</vt:lpstr>
      <vt:lpstr>„Testlabor“  Tools zu Live-Abstimmungen in der Vorlesung</vt:lpstr>
      <vt:lpstr>Agenda</vt:lpstr>
      <vt:lpstr>1. Live-Abstimmung in der Vorlesung</vt:lpstr>
      <vt:lpstr>2. Tools: invote, Mentimeter </vt:lpstr>
      <vt:lpstr>Invote.de</vt:lpstr>
      <vt:lpstr>2. Tools: invote, Mentimeter</vt:lpstr>
      <vt:lpstr>Mentimeter.com</vt:lpstr>
      <vt:lpstr>3. Ihr seid gefragt!</vt:lpstr>
      <vt:lpstr>Cliqr (Stud.IP-PlugIn)</vt:lpstr>
      <vt:lpstr>4. Weiterführende Links/ Quellen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„Testlabor“  Live-Abstimmungen in der Vorlesung</dc:title>
  <dc:creator>Kleppsch Julia</dc:creator>
  <cp:lastModifiedBy>Kleppsch Julia</cp:lastModifiedBy>
  <cp:revision>54</cp:revision>
  <dcterms:created xsi:type="dcterms:W3CDTF">2022-05-12T11:24:55Z</dcterms:created>
  <dcterms:modified xsi:type="dcterms:W3CDTF">2022-12-05T14:12:49Z</dcterms:modified>
</cp:coreProperties>
</file>